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53"/>
  </p:notesMasterIdLst>
  <p:handoutMasterIdLst>
    <p:handoutMasterId r:id="rId54"/>
  </p:handoutMasterIdLst>
  <p:sldIdLst>
    <p:sldId id="616" r:id="rId3"/>
    <p:sldId id="611" r:id="rId4"/>
    <p:sldId id="353" r:id="rId5"/>
    <p:sldId id="406" r:id="rId6"/>
    <p:sldId id="499" r:id="rId7"/>
    <p:sldId id="496" r:id="rId8"/>
    <p:sldId id="557" r:id="rId9"/>
    <p:sldId id="501" r:id="rId10"/>
    <p:sldId id="552" r:id="rId11"/>
    <p:sldId id="522" r:id="rId12"/>
    <p:sldId id="500" r:id="rId13"/>
    <p:sldId id="503" r:id="rId14"/>
    <p:sldId id="504" r:id="rId15"/>
    <p:sldId id="559" r:id="rId16"/>
    <p:sldId id="560" r:id="rId17"/>
    <p:sldId id="561" r:id="rId18"/>
    <p:sldId id="562" r:id="rId19"/>
    <p:sldId id="568" r:id="rId20"/>
    <p:sldId id="505" r:id="rId21"/>
    <p:sldId id="506" r:id="rId22"/>
    <p:sldId id="554" r:id="rId23"/>
    <p:sldId id="555" r:id="rId24"/>
    <p:sldId id="558" r:id="rId25"/>
    <p:sldId id="510" r:id="rId26"/>
    <p:sldId id="567" r:id="rId27"/>
    <p:sldId id="563" r:id="rId28"/>
    <p:sldId id="565" r:id="rId29"/>
    <p:sldId id="564" r:id="rId30"/>
    <p:sldId id="566" r:id="rId31"/>
    <p:sldId id="516" r:id="rId32"/>
    <p:sldId id="569" r:id="rId33"/>
    <p:sldId id="570" r:id="rId34"/>
    <p:sldId id="571" r:id="rId35"/>
    <p:sldId id="575" r:id="rId36"/>
    <p:sldId id="574" r:id="rId37"/>
    <p:sldId id="576" r:id="rId38"/>
    <p:sldId id="577" r:id="rId39"/>
    <p:sldId id="578" r:id="rId40"/>
    <p:sldId id="579" r:id="rId41"/>
    <p:sldId id="580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594" r:id="rId50"/>
    <p:sldId id="612" r:id="rId51"/>
    <p:sldId id="481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900618F2-BE50-4B98-9109-4AC713BBEA8D}">
          <p14:sldIdLst>
            <p14:sldId id="616"/>
            <p14:sldId id="611"/>
            <p14:sldId id="353"/>
            <p14:sldId id="406"/>
            <p14:sldId id="499"/>
            <p14:sldId id="496"/>
            <p14:sldId id="557"/>
            <p14:sldId id="501"/>
            <p14:sldId id="552"/>
            <p14:sldId id="522"/>
            <p14:sldId id="500"/>
            <p14:sldId id="503"/>
            <p14:sldId id="504"/>
            <p14:sldId id="559"/>
            <p14:sldId id="560"/>
            <p14:sldId id="561"/>
            <p14:sldId id="562"/>
            <p14:sldId id="568"/>
            <p14:sldId id="505"/>
            <p14:sldId id="506"/>
            <p14:sldId id="554"/>
            <p14:sldId id="555"/>
            <p14:sldId id="558"/>
            <p14:sldId id="510"/>
            <p14:sldId id="567"/>
            <p14:sldId id="563"/>
            <p14:sldId id="565"/>
            <p14:sldId id="564"/>
            <p14:sldId id="566"/>
            <p14:sldId id="516"/>
            <p14:sldId id="569"/>
            <p14:sldId id="570"/>
            <p14:sldId id="571"/>
            <p14:sldId id="575"/>
            <p14:sldId id="574"/>
            <p14:sldId id="576"/>
            <p14:sldId id="577"/>
            <p14:sldId id="578"/>
            <p14:sldId id="579"/>
            <p14:sldId id="580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Заключение" id="{9E4AEE9C-7DE4-4D5D-A0D4-234A0C107445}">
          <p14:sldIdLst>
            <p14:sldId id="612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82" d="100"/>
          <a:sy n="82" d="100"/>
        </p:scale>
        <p:origin x="57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Created by the </a:t>
            </a:r>
            <a:r>
              <a:rPr lang="en-US" sz="1000" b="1" dirty="0"/>
              <a:t>Software University Foundation</a:t>
            </a:r>
            <a:r>
              <a:rPr lang="en-US" sz="1000" dirty="0"/>
              <a:t> – </a:t>
            </a:r>
            <a:r>
              <a:rPr lang="en-US" sz="1000" u="sng" dirty="0">
                <a:hlinkClick r:id="rId2"/>
              </a:rPr>
              <a:t>https://softuni.foundation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Date Placeholder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17-Dec-19</a:t>
            </a:fld>
            <a:endParaRPr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2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3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  <p:sp>
        <p:nvSpPr>
          <p:cNvPr id="5" name="Slide Notes Placeholder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3" name="Date Placeholder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17-Dec-19</a:t>
            </a:fld>
            <a:endParaRPr lang="en-US"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B4265E5-9772-491E-AF57-A9D0E13902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597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5BB8BC9-1F94-4A40-94DF-5B0CB11D76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6094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18B87D-54F8-4152-A943-AD3E2FCA7B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2447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ABD974B-72A5-4FDD-AD5F-8552134D43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76048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25DAE4A-51B6-4104-9479-EA942AEDDF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846414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69EA7DAA-6681-4F1A-B621-B5515DDEE3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215736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3205606-D803-4081-9017-81E764B6FE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50722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84A01A99-7867-456E-B27C-DBD512BDE3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75080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58C49EE-C8B2-40BD-A3ED-2F4DFFADB2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8583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F7C5B53-5612-4059-9512-DD4722585C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1289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F58341E-B67D-4E1F-9C67-FE672894AA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0037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6646F7-C990-43A9-A9FE-6154D3AFC2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7206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1F67EA2-3813-4901-A2DF-7EBCF267D1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26539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4A55805B-4F03-4622-8B8D-17BFC2300A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553945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CA4F479-A59D-4CAE-8467-58D37F4640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9813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EF85243-7D6C-41A6-A8E8-CC897ADA53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92300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1D1A46-13DC-4AAC-B2F9-E25277FC9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69363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mpany Web Site Placeholder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4" name="Company Name Placeholder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3" name="Author Web Site Placeholder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24988"/>
            <a:ext cx="3187613" cy="369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2" name="Author Position Placehold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68556"/>
            <a:ext cx="3187614" cy="37519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25" name="Author Name Placehold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76826"/>
            <a:ext cx="3187613" cy="49964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Slide Picture Placeholder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" name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8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Slide Content Placeholder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0482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Subtitle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7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7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2317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Text Placeholder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Slide Title Placeholder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63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www.submarinecablemap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creativecommons.org/licenses/by-nc-sa/4.0" TargetMode="External"/><Relationship Id="rId7" Type="http://schemas.openxmlformats.org/officeDocument/2006/relationships/hyperlink" Target="https://mon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softuni.foundation/" TargetMode="External"/><Relationship Id="rId10" Type="http://schemas.openxmlformats.org/officeDocument/2006/relationships/image" Target="../media/image50.jpeg"/><Relationship Id="rId4" Type="http://schemas.openxmlformats.org/officeDocument/2006/relationships/image" Target="../media/image47.png"/><Relationship Id="rId9" Type="http://schemas.openxmlformats.org/officeDocument/2006/relationships/hyperlink" Target="https://it-kariera.mon.bg/e-learn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2055812" y="762000"/>
            <a:ext cx="95104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Запознаване с TCP</a:t>
            </a:r>
            <a:r>
              <a:rPr lang="en-US" dirty="0"/>
              <a:t>/</a:t>
            </a:r>
            <a:r>
              <a:rPr lang="ru-RU" dirty="0"/>
              <a:t>IP и сокети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6679582" cy="2524722"/>
            <a:chOff x="745783" y="3624633"/>
            <a:chExt cx="6679582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1323314">
              <a:off x="4564133" y="3666668"/>
              <a:ext cx="2861232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Разработка на софтуер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6"/>
                </a:rPr>
                <a:t>https://it-kariera.mon.bg/e-learning/</a:t>
              </a:r>
              <a:endParaRPr lang="en-GB"/>
            </a:p>
          </p:txBody>
        </p:sp>
      </p:grpSp>
      <p:sp>
        <p:nvSpPr>
          <p:cNvPr id="14" name="Subtitle 28">
            <a:extLst>
              <a:ext uri="{FF2B5EF4-FFF2-40B4-BE49-F238E27FC236}">
                <a16:creationId xmlns:a16="http://schemas.microsoft.com/office/drawing/2014/main" id="{965D0CC8-407E-4C79-AC34-3E4E54A6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8028" y="1857286"/>
            <a:ext cx="7382341" cy="642054"/>
          </a:xfrm>
        </p:spPr>
        <p:txBody>
          <a:bodyPr/>
          <a:lstStyle/>
          <a:p>
            <a:r>
              <a:rPr lang="bg-BG" dirty="0"/>
              <a:t>Как работи интернет?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E7801-0839-42C2-8E7D-7698A8E7C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19" y="3048000"/>
            <a:ext cx="3556947" cy="34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3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Работен Модел На Уеб Сървър</a:t>
            </a:r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834" y="2855886"/>
            <a:ext cx="167596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860" y="1916584"/>
            <a:ext cx="148393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Заявка</a:t>
            </a:r>
            <a:endParaRPr lang="en-US" sz="2799" dirty="0"/>
          </a:p>
        </p:txBody>
      </p:sp>
      <p:sp>
        <p:nvSpPr>
          <p:cNvPr id="29" name="TextBox 28"/>
          <p:cNvSpPr txBox="1"/>
          <p:nvPr/>
        </p:nvSpPr>
        <p:spPr>
          <a:xfrm>
            <a:off x="3314624" y="2942995"/>
            <a:ext cx="163708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Отговор</a:t>
            </a:r>
            <a:endParaRPr lang="en-US" sz="2799" dirty="0"/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834" y="2516417"/>
            <a:ext cx="167596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43" y="1778619"/>
            <a:ext cx="1638036" cy="19626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4070" y="1117453"/>
            <a:ext cx="190450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Уеб сървър</a:t>
            </a:r>
            <a:endParaRPr lang="en-US" sz="2799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123" y="4355716"/>
            <a:ext cx="2728327" cy="2168314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799" dirty="0"/>
                <a:t>Уеб ресурси</a:t>
              </a:r>
              <a:endParaRPr lang="en-US" sz="2799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99" dirty="0"/>
                <a:t>HTML, PDF, JPG…</a:t>
              </a:r>
              <a:endParaRPr lang="en-US" sz="2799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627" y="1113774"/>
            <a:ext cx="190450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Уеб клиент</a:t>
            </a:r>
            <a:endParaRPr lang="en-US" sz="2799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9" y="1998244"/>
            <a:ext cx="2020017" cy="1659599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11" y="3739033"/>
            <a:ext cx="709706" cy="709706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2" y="3739033"/>
            <a:ext cx="716314" cy="716314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67" y="3697694"/>
            <a:ext cx="770918" cy="770918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" y="2090084"/>
            <a:ext cx="1870289" cy="1120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7593" y="1121974"/>
            <a:ext cx="1905621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Технология</a:t>
            </a:r>
            <a:endParaRPr lang="en-US" sz="2799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146" y="2514838"/>
            <a:ext cx="85383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5456" y="3411341"/>
            <a:ext cx="531260" cy="13028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8516" y="4748503"/>
            <a:ext cx="1659408" cy="1820769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799" dirty="0"/>
                <a:t>БД</a:t>
              </a:r>
              <a:endParaRPr lang="en-US" sz="2799" dirty="0"/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237" y="3411343"/>
            <a:ext cx="626551" cy="9039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711" y="1518992"/>
            <a:ext cx="2262735" cy="2262735"/>
          </a:xfrm>
          <a:prstGeom prst="rect">
            <a:avLst/>
          </a:prstGeom>
          <a:ln w="63500">
            <a:tailEnd type="triangle"/>
          </a:ln>
        </p:spPr>
      </p:pic>
      <p:sp>
        <p:nvSpPr>
          <p:cNvPr id="31" name="Slide Number Placeholder">
            <a:extLst>
              <a:ext uri="{FF2B5EF4-FFF2-40B4-BE49-F238E27FC236}">
                <a16:creationId xmlns:a16="http://schemas.microsoft.com/office/drawing/2014/main" id="{11D796AD-5BE2-4288-BFEE-5FCA0FDFC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За да разберем как работи Интернет, първо </a:t>
            </a:r>
            <a:br>
              <a:rPr lang="bg-BG" dirty="0"/>
            </a:br>
            <a:r>
              <a:rPr lang="bg-BG" dirty="0"/>
              <a:t>трябва да се запознаем с няколко определения</a:t>
            </a:r>
            <a:endParaRPr lang="en-US" dirty="0"/>
          </a:p>
          <a:p>
            <a:pPr lvl="1"/>
            <a:r>
              <a:rPr lang="bg-BG" dirty="0"/>
              <a:t>Какво е?</a:t>
            </a:r>
            <a:endParaRPr lang="en-US" dirty="0"/>
          </a:p>
          <a:p>
            <a:pPr lvl="2"/>
            <a:r>
              <a:rPr lang="bg-BG" dirty="0"/>
              <a:t>Сървър и Клиент</a:t>
            </a:r>
            <a:endParaRPr lang="en-US" dirty="0"/>
          </a:p>
          <a:p>
            <a:pPr lvl="2"/>
            <a:r>
              <a:rPr lang="bg-BG" dirty="0"/>
              <a:t>Мрежов протокол</a:t>
            </a:r>
            <a:endParaRPr lang="en-US" dirty="0"/>
          </a:p>
          <a:p>
            <a:pPr lvl="3"/>
            <a:r>
              <a:rPr lang="bg-BG" dirty="0"/>
              <a:t>Обяснение и примери</a:t>
            </a:r>
            <a:endParaRPr lang="en-US" dirty="0"/>
          </a:p>
          <a:p>
            <a:pPr lvl="2"/>
            <a:r>
              <a:rPr lang="bg-BG" dirty="0"/>
              <a:t>Пакети</a:t>
            </a:r>
            <a:endParaRPr lang="en-US" dirty="0"/>
          </a:p>
          <a:p>
            <a:pPr lvl="2"/>
            <a:r>
              <a:rPr lang="en-US" dirty="0"/>
              <a:t> TCP </a:t>
            </a:r>
            <a:r>
              <a:rPr lang="bg-BG" dirty="0"/>
              <a:t>срещу</a:t>
            </a:r>
            <a:r>
              <a:rPr lang="en-US" dirty="0"/>
              <a:t> UDP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Важни Определения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4E947699-D1B6-4361-A9E3-F8C046A2A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Всички машини в Интернет са или сървъри, </a:t>
            </a:r>
            <a:br>
              <a:rPr lang="bg-BG" dirty="0"/>
            </a:br>
            <a:r>
              <a:rPr lang="bg-BG" dirty="0"/>
              <a:t>или клиенти</a:t>
            </a:r>
            <a:endParaRPr lang="en-US" dirty="0"/>
          </a:p>
          <a:p>
            <a:pPr lvl="1"/>
            <a:r>
              <a:rPr lang="bg-BG" dirty="0"/>
              <a:t>Сървърите са машините, които предоставят </a:t>
            </a:r>
            <a:br>
              <a:rPr lang="bg-BG" dirty="0"/>
            </a:br>
            <a:r>
              <a:rPr lang="bg-BG" dirty="0"/>
              <a:t>услуги на други машини</a:t>
            </a:r>
            <a:endParaRPr lang="en-US" dirty="0"/>
          </a:p>
          <a:p>
            <a:pPr lvl="1"/>
            <a:r>
              <a:rPr lang="bg-BG" dirty="0"/>
              <a:t>Клиенти са машините, които се използват за свързване към тези услуги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Сървъри и Клиенти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04F04122-DAF2-469C-B871-0D5712F69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Набор от правила и стандарти, които позволяват комуникация между мрежовите устройства </a:t>
            </a:r>
            <a:endParaRPr lang="en-US" dirty="0"/>
          </a:p>
          <a:p>
            <a:pPr lvl="1"/>
            <a:r>
              <a:rPr lang="bg-BG" dirty="0"/>
              <a:t>Мрежовите протоколи включват механизми за </a:t>
            </a:r>
            <a:br>
              <a:rPr lang="bg-BG" dirty="0"/>
            </a:br>
            <a:r>
              <a:rPr lang="bg-BG" dirty="0"/>
              <a:t>идентифициране на устройствата и осъществяване на </a:t>
            </a:r>
            <a:br>
              <a:rPr lang="bg-BG" dirty="0"/>
            </a:br>
            <a:r>
              <a:rPr lang="bg-BG" dirty="0"/>
              <a:t>връзка помежду си</a:t>
            </a:r>
            <a:endParaRPr lang="en-US" dirty="0"/>
          </a:p>
          <a:p>
            <a:pPr lvl="1"/>
            <a:r>
              <a:rPr lang="bg-BG" dirty="0"/>
              <a:t>Пример за стандартни мрежови протоколи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TCP, UDP, IP, ARP</a:t>
            </a:r>
          </a:p>
          <a:p>
            <a:pPr lvl="2"/>
            <a:r>
              <a:rPr lang="en-US" dirty="0"/>
              <a:t>HTTP, FTP, TFTP, SMPT, SSH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 Протокол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8115D27F-86F8-4410-9EAF-C4D562759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EDFC-8C92-40FD-996F-B643DD9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724400"/>
            <a:ext cx="10363200" cy="820600"/>
          </a:xfrm>
        </p:spPr>
        <p:txBody>
          <a:bodyPr/>
          <a:lstStyle/>
          <a:p>
            <a:r>
              <a:rPr lang="bg-BG" dirty="0"/>
              <a:t>Пакети</a:t>
            </a:r>
            <a:r>
              <a:rPr lang="en-US" dirty="0"/>
              <a:t> </a:t>
            </a:r>
            <a:r>
              <a:rPr lang="bg-BG" dirty="0"/>
              <a:t>по мрежата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4DDB2-3970-499B-8D69-E2CEE6AD9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484" y="5602568"/>
            <a:ext cx="11025928" cy="692873"/>
          </a:xfrm>
        </p:spPr>
        <p:txBody>
          <a:bodyPr/>
          <a:lstStyle/>
          <a:p>
            <a:r>
              <a:rPr lang="ru-RU" dirty="0"/>
              <a:t>Изпращане и Получаване На Информация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82" y="1676400"/>
            <a:ext cx="3421259" cy="2730583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F9B754BB-DEAE-448E-987C-EA77759CACA7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4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Всичко, което е създадено на компютър, се превежда в цифрова информация с помощта на битове</a:t>
            </a:r>
            <a:endParaRPr lang="en-US" dirty="0"/>
          </a:p>
          <a:p>
            <a:r>
              <a:rPr lang="bg-BG" dirty="0"/>
              <a:t>Битовете трябва да имат начин за предаване по интернет</a:t>
            </a:r>
            <a:endParaRPr lang="en-US" dirty="0"/>
          </a:p>
          <a:p>
            <a:r>
              <a:rPr lang="bg-BG" dirty="0"/>
              <a:t>Всяко съобщение, файл или поток от информация се разбива на малки парчета, наречени пакети</a:t>
            </a:r>
            <a:endParaRPr lang="en-US" dirty="0"/>
          </a:p>
          <a:p>
            <a:r>
              <a:rPr lang="bg-BG" dirty="0"/>
              <a:t>Когато пакетите се изпращат в интернет, те обикновено </a:t>
            </a:r>
            <a:br>
              <a:rPr lang="bg-BG" dirty="0"/>
            </a:br>
            <a:r>
              <a:rPr lang="bg-BG" dirty="0"/>
              <a:t>пътуват в мрежата заедно</a:t>
            </a:r>
            <a:endParaRPr lang="en-US" dirty="0"/>
          </a:p>
          <a:p>
            <a:r>
              <a:rPr lang="bg-BG" dirty="0"/>
              <a:t>Но може да се наложи да поемат по друг маршрут, за да </a:t>
            </a:r>
            <a:br>
              <a:rPr lang="bg-BG" dirty="0"/>
            </a:br>
            <a:r>
              <a:rPr lang="bg-BG" dirty="0"/>
              <a:t>стигнат до дестинацията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Пакети</a:t>
            </a:r>
            <a:r>
              <a:rPr lang="en-US" dirty="0"/>
              <a:t>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1C8572B-91BE-4F9A-BEF0-627784F0A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Всеки пакет съдържа важна информация вътре в него, </a:t>
            </a:r>
            <a:br>
              <a:rPr lang="en-US" dirty="0"/>
            </a:br>
            <a:r>
              <a:rPr lang="bg-BG" dirty="0"/>
              <a:t>наречена </a:t>
            </a:r>
            <a:r>
              <a:rPr lang="en-US" dirty="0"/>
              <a:t>header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dirty="0"/>
              <a:t>Откъде идва</a:t>
            </a:r>
            <a:endParaRPr lang="en-US" dirty="0"/>
          </a:p>
          <a:p>
            <a:pPr lvl="1"/>
            <a:r>
              <a:rPr lang="bg-BG" dirty="0"/>
              <a:t>Къде отива</a:t>
            </a:r>
            <a:endParaRPr lang="en-US" dirty="0"/>
          </a:p>
          <a:p>
            <a:pPr lvl="1"/>
            <a:r>
              <a:rPr lang="bg-BG" dirty="0"/>
              <a:t>Колко голям е пакета:</a:t>
            </a:r>
          </a:p>
          <a:p>
            <a:pPr lvl="2"/>
            <a:r>
              <a:rPr lang="bg-BG" dirty="0"/>
              <a:t>Така се знае, че пакетът е пълен</a:t>
            </a:r>
          </a:p>
          <a:p>
            <a:pPr lvl="2"/>
            <a:r>
              <a:rPr lang="bg-BG" dirty="0"/>
              <a:t>Всички пакети в съобщението са с еднакъв размер</a:t>
            </a:r>
          </a:p>
          <a:p>
            <a:pPr lvl="1"/>
            <a:r>
              <a:rPr lang="bg-BG" dirty="0"/>
              <a:t>Колко пакета има в съобщението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Пакети </a:t>
            </a:r>
            <a:r>
              <a:rPr lang="en-US" dirty="0"/>
              <a:t>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25" y="2133600"/>
            <a:ext cx="2431174" cy="1940374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CA7617EA-0E9E-4794-942B-FACBE8CF4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31" y="1393164"/>
            <a:ext cx="7021104" cy="50032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Пътуване на пакетите в мрежата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3"/>
            <a:ext cx="900563" cy="718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2"/>
            <a:ext cx="900563" cy="718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2"/>
            <a:ext cx="900563" cy="718760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69377" y="5607753"/>
            <a:ext cx="650071" cy="636310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2"/>
            <a:ext cx="900563" cy="718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1"/>
            <a:ext cx="900563" cy="718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1"/>
            <a:ext cx="900563" cy="718760"/>
          </a:xfrm>
          <a:prstGeom prst="rect">
            <a:avLst/>
          </a:prstGeom>
        </p:spPr>
      </p:pic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E1C3364-759E-46EA-B402-113FCF4C8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9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9E7A4-171A-458F-BE24-8BB27C18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Интернет Протоколи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4BA28-F431-4899-A78F-4E1687364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IPv4, IPv6 </a:t>
            </a:r>
            <a:r>
              <a:rPr lang="bg-BG" dirty="0"/>
              <a:t>и </a:t>
            </a:r>
            <a:r>
              <a:rPr lang="en-US" dirty="0"/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3483943" y="2750651"/>
            <a:ext cx="4863010" cy="135669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3963" tIns="107972" rIns="143963" bIns="107972" rtlCol="0">
            <a:spAutoFit/>
          </a:bodyPr>
          <a:lstStyle/>
          <a:p>
            <a:pPr marL="282490" indent="-282490" algn="ctr" eaLnBrk="0" fontAlgn="base" hangingPunct="0">
              <a:lnSpc>
                <a:spcPts val="3799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490" algn="l"/>
              </a:tabLst>
              <a:defRPr/>
            </a:pPr>
            <a:r>
              <a:rPr lang="en-US" sz="4000" b="1" dirty="0">
                <a:latin typeface="Consolas" panose="020B0609020204030204" pitchFamily="49" charset="0"/>
              </a:rPr>
              <a:t>216.58.214.46</a:t>
            </a:r>
          </a:p>
          <a:p>
            <a:pPr marL="282490" indent="-282490" algn="ctr" eaLnBrk="0" fontAlgn="base" hangingPunct="0">
              <a:lnSpc>
                <a:spcPts val="3799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490" algn="l"/>
              </a:tabLst>
              <a:defRPr/>
            </a:pPr>
            <a:r>
              <a:rPr kumimoji="1" lang="en-US" sz="4000" b="1" dirty="0"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D127FEC-3F9D-440F-B44D-CBCCF01EE8C4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9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Един от най-важните протоколи, използвани в интернет комуникацията, е Интернет протоколът (IP)</a:t>
            </a:r>
            <a:endParaRPr lang="en-US" dirty="0"/>
          </a:p>
          <a:p>
            <a:pPr lvl="1"/>
            <a:r>
              <a:rPr lang="bg-BG" dirty="0"/>
              <a:t>Всички устройства в Интернет имат адреси</a:t>
            </a:r>
            <a:endParaRPr lang="en-US" dirty="0"/>
          </a:p>
          <a:p>
            <a:pPr lvl="2"/>
            <a:r>
              <a:rPr lang="bg-BG" dirty="0"/>
              <a:t>Те се наричат IP адреси</a:t>
            </a:r>
            <a:endParaRPr lang="en-US" dirty="0"/>
          </a:p>
          <a:p>
            <a:pPr lvl="3"/>
            <a:r>
              <a:rPr lang="en-US" dirty="0"/>
              <a:t>I</a:t>
            </a:r>
            <a:r>
              <a:rPr lang="bg-BG" dirty="0"/>
              <a:t>P адресът е уникален за всеки </a:t>
            </a:r>
            <a:br>
              <a:rPr lang="bg-BG" dirty="0"/>
            </a:br>
            <a:r>
              <a:rPr lang="bg-BG" dirty="0"/>
              <a:t>компютър или устройство </a:t>
            </a:r>
            <a:br>
              <a:rPr lang="bg-BG" dirty="0"/>
            </a:br>
            <a:r>
              <a:rPr lang="bg-BG" dirty="0"/>
              <a:t>в края на мрежата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протокол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DCD97C-D1AD-47E4-A250-4D8D293AA9C1}"/>
              </a:ext>
            </a:extLst>
          </p:cNvPr>
          <p:cNvGrpSpPr/>
          <p:nvPr/>
        </p:nvGrpSpPr>
        <p:grpSpPr>
          <a:xfrm>
            <a:off x="5495273" y="5343192"/>
            <a:ext cx="2315690" cy="1302576"/>
            <a:chOff x="8688491" y="4886622"/>
            <a:chExt cx="2316293" cy="1302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91" y="4886622"/>
              <a:ext cx="2316293" cy="130291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035694" y="5452677"/>
              <a:ext cx="1659429" cy="461537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192.168.0.1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218436" y="5123042"/>
              <a:ext cx="1343445" cy="400110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19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IP Address: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F7BFD-4226-415A-BF38-DB1B28B2597B}"/>
              </a:ext>
            </a:extLst>
          </p:cNvPr>
          <p:cNvGrpSpPr/>
          <p:nvPr/>
        </p:nvGrpSpPr>
        <p:grpSpPr>
          <a:xfrm>
            <a:off x="2233177" y="5181308"/>
            <a:ext cx="2495054" cy="1464459"/>
            <a:chOff x="8642693" y="3154817"/>
            <a:chExt cx="2495704" cy="14648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90" y="3154817"/>
              <a:ext cx="2449907" cy="146484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642693" y="3627417"/>
              <a:ext cx="1814920" cy="461537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192.168.10.5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844671" y="3353107"/>
              <a:ext cx="1343445" cy="400110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19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IP Address:</a:t>
              </a:r>
            </a:p>
          </p:txBody>
        </p:sp>
      </p:grp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E62743EB-EEB1-4925-B42B-C3F849F99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Въведение в интернет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Как работ интернет</a:t>
            </a:r>
            <a:r>
              <a:rPr lang="en-US" dirty="0"/>
              <a:t>?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Изпращане и получаване на информация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Интернет протокол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Надеждност и </a:t>
            </a:r>
            <a:r>
              <a:rPr lang="en-US" dirty="0"/>
              <a:t>TCP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OSI </a:t>
            </a:r>
            <a:r>
              <a:rPr lang="bg-BG" dirty="0"/>
              <a:t>Моделът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Мрежов хардуер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Бъдещето на интернет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6020" y="1905000"/>
            <a:ext cx="3547193" cy="4573849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D66754B-9CB8-40A1-A59E-787BBADB3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IP адресът има много части, организирани в йерархия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Тази версия на IP адресиране се нарича IPv4</a:t>
            </a:r>
            <a:r>
              <a:rPr lang="en-US" dirty="0"/>
              <a:t> </a:t>
            </a:r>
          </a:p>
          <a:p>
            <a:pPr lvl="2"/>
            <a:r>
              <a:rPr lang="bg-BG" dirty="0"/>
              <a:t>Предоставя повече от 4 милиарда 32 бита уникални </a:t>
            </a:r>
            <a:br>
              <a:rPr lang="bg-BG" dirty="0"/>
            </a:br>
            <a:r>
              <a:rPr lang="bg-BG" dirty="0"/>
              <a:t>адреси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bg-BG" dirty="0"/>
              <a:t>Адрес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5243" y="2387646"/>
            <a:ext cx="4569293" cy="92309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192.168.14.120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92120" y="1937619"/>
            <a:ext cx="1517429" cy="510645"/>
          </a:xfrm>
          <a:prstGeom prst="wedgeRoundRectCallout">
            <a:avLst>
              <a:gd name="adj1" fmla="val -7331"/>
              <a:gd name="adj2" fmla="val 794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Държава</a:t>
            </a:r>
            <a:endParaRPr lang="en-US" b="1" noProof="1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3897026" y="3291943"/>
            <a:ext cx="1598247" cy="510645"/>
          </a:xfrm>
          <a:prstGeom prst="wedgeRoundRectCallout">
            <a:avLst>
              <a:gd name="adj1" fmla="val 63909"/>
              <a:gd name="adj2" fmla="val -5178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Регион</a:t>
            </a:r>
            <a:endParaRPr lang="en-US" b="1" noProof="1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8395" y="1937618"/>
            <a:ext cx="1973889" cy="510645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Подмрежи</a:t>
            </a:r>
            <a:endParaRPr lang="en-US" b="1" noProof="1"/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7245014" y="3241513"/>
            <a:ext cx="3344054" cy="510645"/>
          </a:xfrm>
          <a:prstGeom prst="wedgeRoundRectCallout">
            <a:avLst>
              <a:gd name="adj1" fmla="val -53853"/>
              <a:gd name="adj2" fmla="val -474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Адрес на устройството</a:t>
            </a:r>
            <a:endParaRPr lang="en-US" b="1" noProof="1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A10285E6-B1AD-4005-996A-39174B0AF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5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IPv4 е последователност от четири, трицифрени </a:t>
            </a:r>
            <a:br>
              <a:rPr lang="bg-BG" dirty="0"/>
            </a:br>
            <a:r>
              <a:rPr lang="bg-BG" dirty="0"/>
              <a:t>числа, разделени от точка</a:t>
            </a:r>
            <a:endParaRPr lang="en-US" dirty="0"/>
          </a:p>
          <a:p>
            <a:pPr lvl="2"/>
            <a:r>
              <a:rPr lang="bg-BG" dirty="0"/>
              <a:t>Всяко число може да бъде число от нула до 255</a:t>
            </a:r>
            <a:endParaRPr lang="en-US" dirty="0"/>
          </a:p>
          <a:p>
            <a:pPr lvl="2"/>
            <a:r>
              <a:rPr lang="bg-BG" dirty="0"/>
              <a:t>IPv4 не е достатъчен за всички мрежови </a:t>
            </a:r>
            <a:br>
              <a:rPr lang="bg-BG" dirty="0"/>
            </a:br>
            <a:r>
              <a:rPr lang="bg-BG" dirty="0"/>
              <a:t>устройства, свързани към интернет</a:t>
            </a:r>
            <a:endParaRPr lang="en-US" dirty="0"/>
          </a:p>
          <a:p>
            <a:pPr lvl="1"/>
            <a:r>
              <a:rPr lang="bg-BG" dirty="0"/>
              <a:t>През 1995 г. е създадена нова версия на интернет протокола, наречена IPv6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5DD71CCF-627D-45A6-B3F3-92C0E799C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1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IPV6 използва 128 бита - 340 undecillion уникални </a:t>
            </a:r>
            <a:br>
              <a:rPr lang="en-US" dirty="0"/>
            </a:br>
            <a:r>
              <a:rPr lang="bg-BG" dirty="0"/>
              <a:t>адреси</a:t>
            </a:r>
            <a:endParaRPr lang="en-US" dirty="0"/>
          </a:p>
          <a:p>
            <a:pPr lvl="2"/>
            <a:r>
              <a:rPr lang="bg-BG" dirty="0"/>
              <a:t>Това е повече от атомите на повърхността на Земята</a:t>
            </a:r>
            <a:endParaRPr lang="en-US" dirty="0"/>
          </a:p>
          <a:p>
            <a:pPr lvl="1"/>
            <a:r>
              <a:rPr lang="bg-BG" dirty="0"/>
              <a:t>Тези 128 бита са организирани в осем 16-битови части</a:t>
            </a:r>
            <a:endParaRPr lang="en-US" dirty="0"/>
          </a:p>
          <a:p>
            <a:pPr lvl="1"/>
            <a:r>
              <a:rPr lang="bg-BG" dirty="0"/>
              <a:t>Всеки 16-битов блок се преобразува в шестнадесетичен и се разделя с двоеточие</a:t>
            </a:r>
            <a:endParaRPr lang="en-US" dirty="0"/>
          </a:p>
          <a:p>
            <a:pPr lvl="1"/>
            <a:r>
              <a:rPr lang="bg-BG" dirty="0"/>
              <a:t>Това е пълен IPV6 адрес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3FFE:F200:0234:AB00:0123:4567:8901:ABCD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192E80CD-EA7C-47C2-BC47-2D3180D79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0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Името на домейн е човешки начин за достъп до IP </a:t>
            </a:r>
            <a:br>
              <a:rPr lang="en-US" dirty="0"/>
            </a:br>
            <a:r>
              <a:rPr lang="bg-BG" dirty="0"/>
              <a:t>адреси за устройства и уебсайтове по целия свят</a:t>
            </a:r>
            <a:endParaRPr lang="en-US" dirty="0"/>
          </a:p>
          <a:p>
            <a:pPr lvl="1"/>
            <a:r>
              <a:rPr lang="bg-BG" dirty="0"/>
              <a:t>Това е поредица от фрази, които се преобразуват в </a:t>
            </a:r>
            <a:br>
              <a:rPr lang="en-US" dirty="0"/>
            </a:br>
            <a:r>
              <a:rPr lang="bg-BG" dirty="0"/>
              <a:t>огромна интернет-база данни с IP адреси</a:t>
            </a:r>
            <a:endParaRPr lang="en-US" dirty="0"/>
          </a:p>
          <a:p>
            <a:pPr lvl="1"/>
            <a:r>
              <a:rPr lang="bg-BG" dirty="0"/>
              <a:t>Когато име на домейн бъде въведено в браузъра, се отправя заявка към нещо, наречено DNS </a:t>
            </a:r>
            <a:br>
              <a:rPr lang="en-US" dirty="0"/>
            </a:br>
            <a:r>
              <a:rPr lang="bg-BG" dirty="0"/>
              <a:t>(сървър на имена на домейни)</a:t>
            </a:r>
            <a:endParaRPr lang="en-US" dirty="0"/>
          </a:p>
          <a:p>
            <a:pPr lvl="1"/>
            <a:r>
              <a:rPr lang="bg-BG" dirty="0"/>
              <a:t>Този сървър съдържа кеш от тонове имена на домейни и техните съвпадащи IP адреси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DNS?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AA35C1A-370A-45C1-8857-EE7D37483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79" y="1524000"/>
            <a:ext cx="2961504" cy="1485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94" y="3243972"/>
            <a:ext cx="2315690" cy="1302576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5387238" y="2043757"/>
            <a:ext cx="3852625" cy="1232712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1109" y="3361691"/>
            <a:ext cx="491327" cy="491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2519" y="3796225"/>
            <a:ext cx="2031438" cy="400006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1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5454005" y="4129661"/>
            <a:ext cx="3569525" cy="1657021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911" y="4476740"/>
            <a:ext cx="2255958" cy="69414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160048" y="1631106"/>
            <a:ext cx="1138669" cy="461545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19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23006" y="5783760"/>
            <a:ext cx="1321621" cy="461545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54084" y="5144081"/>
            <a:ext cx="1726305" cy="326158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442577"/>
              </p:ext>
            </p:extLst>
          </p:nvPr>
        </p:nvGraphicFramePr>
        <p:xfrm>
          <a:off x="1674812" y="3028924"/>
          <a:ext cx="4372410" cy="1648186"/>
        </p:xfrm>
        <a:graphic>
          <a:graphicData uri="http://schemas.openxmlformats.org/drawingml/2006/table">
            <a:tbl>
              <a:tblPr/>
              <a:tblGrid>
                <a:gridCol w="20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0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689" marR="142689" marT="45708" marB="457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689" marR="142689" marT="45708" marB="457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16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1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C1EF6C7D-4135-4CA8-9713-842889B68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F4A53-B1CB-4A94-ABBB-72700CA2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TCP</a:t>
            </a:r>
            <a:r>
              <a:rPr lang="bg-BG" dirty="0"/>
              <a:t> протоколът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00736-16FB-4C99-B7E6-8D0E85A52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Transmission Control Protocol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3793133" y="3302848"/>
            <a:ext cx="4602558" cy="1348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3963" tIns="107972" rIns="143963" bIns="107972" rtlCol="0" anchor="ctr" anchorCtr="0">
            <a:noAutofit/>
          </a:bodyPr>
          <a:lstStyle/>
          <a:p>
            <a:pPr marL="282490" indent="-282490" algn="ctr" eaLnBrk="0" fontAlgn="base" hangingPunct="0">
              <a:lnSpc>
                <a:spcPts val="3799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490" algn="l"/>
              </a:tabLst>
              <a:defRPr/>
            </a:pPr>
            <a:r>
              <a:rPr kumimoji="1" lang="en-US" sz="16600" b="1" dirty="0"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9EB94542-EF10-47A6-92CD-1BE09C2E778A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Когато пакетите се предават от едно място на друго, те могат да поемат различни пътища</a:t>
            </a:r>
            <a:r>
              <a:rPr lang="en-US" dirty="0"/>
              <a:t> </a:t>
            </a:r>
          </a:p>
          <a:p>
            <a:r>
              <a:rPr lang="bg-BG" dirty="0"/>
              <a:t>Когато стигнат до местоназначението, те са неорганизирани и понякога не са завършени</a:t>
            </a:r>
            <a:endParaRPr lang="en-US" dirty="0"/>
          </a:p>
          <a:p>
            <a:r>
              <a:rPr lang="bg-BG" dirty="0"/>
              <a:t>Затова съобщението трябва да бъде преразгледано, за да бъде съставено заедно по правилния начин</a:t>
            </a:r>
            <a:endParaRPr lang="en-US" dirty="0"/>
          </a:p>
          <a:p>
            <a:r>
              <a:rPr lang="en-US" dirty="0"/>
              <a:t>TCP </a:t>
            </a:r>
            <a:r>
              <a:rPr lang="bg-BG" dirty="0"/>
              <a:t>прави точно това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Надеждност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1E14C80-E62D-42DD-B5F0-8423D4D42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6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Използва процес, при който разглежда всички пакети в </a:t>
            </a:r>
            <a:br>
              <a:rPr lang="en-US" dirty="0"/>
            </a:br>
            <a:r>
              <a:rPr lang="bg-BG" dirty="0"/>
              <a:t>съобщение и ги проверява</a:t>
            </a:r>
            <a:endParaRPr lang="en-US" dirty="0"/>
          </a:p>
          <a:p>
            <a:r>
              <a:rPr lang="bg-BG" dirty="0"/>
              <a:t>Използвайки информацията в </a:t>
            </a:r>
            <a:r>
              <a:rPr lang="en-US" dirty="0"/>
              <a:t>header-</a:t>
            </a:r>
            <a:r>
              <a:rPr lang="bg-BG" dirty="0"/>
              <a:t>а на всеки пакет, </a:t>
            </a:r>
            <a:br>
              <a:rPr lang="bg-BG" dirty="0"/>
            </a:br>
            <a:r>
              <a:rPr lang="bg-BG" dirty="0"/>
              <a:t>който знае 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Колко са</a:t>
            </a:r>
            <a:endParaRPr lang="en-US" dirty="0"/>
          </a:p>
          <a:p>
            <a:pPr lvl="1"/>
            <a:r>
              <a:rPr lang="bg-BG" dirty="0"/>
              <a:t>Колко големи трябва да бъдат</a:t>
            </a:r>
            <a:endParaRPr lang="en-US" dirty="0"/>
          </a:p>
          <a:p>
            <a:pPr lvl="1"/>
            <a:r>
              <a:rPr lang="bg-BG" dirty="0"/>
              <a:t>В кой ред пакетите трябва да бъдат</a:t>
            </a:r>
            <a:endParaRPr lang="en-US" dirty="0"/>
          </a:p>
          <a:p>
            <a:r>
              <a:rPr lang="bg-BG" dirty="0"/>
              <a:t>Използвайки тези стъпки,  може да пренареди пакетите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(1)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12ED13B-E270-4775-B78F-9199B2435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установи, че пакет не съответства на очакваната </a:t>
            </a:r>
            <a:br>
              <a:rPr lang="bg-BG" dirty="0"/>
            </a:br>
            <a:r>
              <a:rPr lang="bg-BG" dirty="0"/>
              <a:t>характеристика, той бива изоставен</a:t>
            </a:r>
            <a:endParaRPr lang="en-US" dirty="0"/>
          </a:p>
          <a:p>
            <a:r>
              <a:rPr lang="bg-BG" dirty="0"/>
              <a:t>TCP трябва да провери дали всички пакети са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В правилния ред</a:t>
            </a:r>
            <a:endParaRPr lang="en-US" dirty="0"/>
          </a:p>
          <a:p>
            <a:pPr lvl="1"/>
            <a:r>
              <a:rPr lang="bg-BG" dirty="0"/>
              <a:t>Без всякакви проблеми</a:t>
            </a:r>
            <a:endParaRPr lang="en-US" dirty="0"/>
          </a:p>
          <a:p>
            <a:r>
              <a:rPr lang="bg-BG" dirty="0"/>
              <a:t>След това удостоверява дали данните и пакетите се обединяват заедно, за да пресъздадат оригиналния файл, който е бил на устройството на изпращача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60" y="3238435"/>
            <a:ext cx="888523" cy="888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80" y="3259597"/>
            <a:ext cx="888523" cy="888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21" y="3134371"/>
            <a:ext cx="1002191" cy="1002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50" y="3238435"/>
            <a:ext cx="888523" cy="888523"/>
          </a:xfrm>
          <a:prstGeom prst="rect">
            <a:avLst/>
          </a:prstGeom>
        </p:spPr>
      </p:pic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9301618-C9CB-41CA-AD7F-7693FC632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3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TCP поставя надеждността с по-висок приоритет от скоростта или закъснението</a:t>
            </a:r>
            <a:endParaRPr lang="en-US" dirty="0"/>
          </a:p>
          <a:p>
            <a:pPr lvl="1"/>
            <a:r>
              <a:rPr lang="bg-BG" dirty="0"/>
              <a:t>За случаите, когато надеждността не е толкова важна, но скоростта е, има друг протокол, наречен UDP или User Datagram Protocol</a:t>
            </a:r>
            <a:endParaRPr lang="en-US" dirty="0"/>
          </a:p>
          <a:p>
            <a:pPr lvl="1"/>
            <a:r>
              <a:rPr lang="bg-BG" dirty="0"/>
              <a:t>UDP не прави проверка на надеждността, но може да изпраща </a:t>
            </a:r>
            <a:br>
              <a:rPr lang="bg-BG" dirty="0"/>
            </a:br>
            <a:r>
              <a:rPr lang="bg-BG" dirty="0"/>
              <a:t>информация с по-бързи темпове</a:t>
            </a:r>
            <a:endParaRPr lang="en-US" dirty="0"/>
          </a:p>
          <a:p>
            <a:pPr lvl="1"/>
            <a:r>
              <a:rPr lang="bg-BG" dirty="0"/>
              <a:t>TCP е основата на това как повечето данни се предават по мрежи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bg-BG" dirty="0"/>
              <a:t>срещу</a:t>
            </a:r>
            <a:r>
              <a:rPr lang="en-US" dirty="0"/>
              <a:t> UDP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FFE16AB-F489-4F94-88F8-A87A41D7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9740-EFB8-4885-9CC1-0F056945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Въведение в Интернет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75" y="751133"/>
            <a:ext cx="3912642" cy="3756137"/>
          </a:xfrm>
          <a:prstGeom prst="rect">
            <a:avLst/>
          </a:prstGeom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024BB25-DA6E-4A26-BCDC-3D123BCE552C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7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bg-BG" sz="3600" dirty="0"/>
              <a:t>UDP не установява сесия и не гарантира доставка на данни</a:t>
            </a:r>
            <a:endParaRPr lang="en-US" sz="3600" dirty="0"/>
          </a:p>
          <a:p>
            <a:pPr lvl="1"/>
            <a:r>
              <a:rPr lang="bg-BG" sz="3600" dirty="0"/>
              <a:t>Известен е като </a:t>
            </a:r>
            <a:r>
              <a:rPr lang="en-US" sz="3600" dirty="0"/>
              <a:t>"fire-and-forget" </a:t>
            </a:r>
            <a:r>
              <a:rPr lang="bg-BG" sz="3600" dirty="0"/>
              <a:t>протокол</a:t>
            </a:r>
            <a:r>
              <a:rPr lang="en-US" sz="3600" dirty="0"/>
              <a:t> </a:t>
            </a:r>
          </a:p>
          <a:p>
            <a:pPr lvl="2"/>
            <a:r>
              <a:rPr lang="bg-BG" sz="3200" dirty="0"/>
              <a:t>Изпраща данните и всъщност не се интересува дали </a:t>
            </a:r>
            <a:br>
              <a:rPr lang="bg-BG" sz="3200" dirty="0"/>
            </a:br>
            <a:r>
              <a:rPr lang="bg-BG" sz="3200" dirty="0"/>
              <a:t>данните са получени от другия край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D65B61E-64A0-4A0A-848E-F872DF918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0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036C-8D9A-43EF-A691-396737E9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842474"/>
            <a:ext cx="8938472" cy="820600"/>
          </a:xfrm>
        </p:spPr>
        <p:txBody>
          <a:bodyPr/>
          <a:lstStyle/>
          <a:p>
            <a:r>
              <a:rPr lang="en-US" dirty="0"/>
              <a:t>OSI </a:t>
            </a:r>
            <a:r>
              <a:rPr lang="bg-BG" dirty="0"/>
              <a:t>Моделът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7C665-380D-4050-A4E9-371EDA07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681766"/>
            <a:ext cx="10363200" cy="719034"/>
          </a:xfrm>
        </p:spPr>
        <p:txBody>
          <a:bodyPr/>
          <a:lstStyle/>
          <a:p>
            <a:r>
              <a:rPr lang="bg-BG" dirty="0"/>
              <a:t>7-те слоя на мрежовата комуникация</a:t>
            </a:r>
            <a:endParaRPr lang="en-US" dirty="0"/>
          </a:p>
        </p:txBody>
      </p:sp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34" y="841198"/>
            <a:ext cx="7970355" cy="37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87923C7-1825-4E5D-9939-DD1115E03A79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7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OSI </a:t>
            </a:r>
            <a:r>
              <a:rPr lang="bg-BG" dirty="0"/>
              <a:t>е съкращение от </a:t>
            </a:r>
            <a:r>
              <a:rPr lang="en-US" dirty="0"/>
              <a:t>Open System Interconnect</a:t>
            </a:r>
          </a:p>
          <a:p>
            <a:r>
              <a:rPr lang="bg-BG" dirty="0"/>
              <a:t>Състои се от 7 слоя</a:t>
            </a:r>
            <a:endParaRPr lang="en-US" dirty="0"/>
          </a:p>
          <a:p>
            <a:pPr lvl="1"/>
            <a:r>
              <a:rPr lang="bg-BG" dirty="0"/>
              <a:t>Всеки слой обслужва слоя над него и в замяна се обслужва от слоя под него</a:t>
            </a:r>
            <a:endParaRPr lang="en-US" dirty="0"/>
          </a:p>
          <a:p>
            <a:r>
              <a:rPr lang="bg-BG" dirty="0"/>
              <a:t>Разбирането на всеки слой от модела ни помага</a:t>
            </a:r>
            <a:r>
              <a:rPr lang="en-US" dirty="0"/>
              <a:t>: </a:t>
            </a:r>
          </a:p>
          <a:p>
            <a:pPr lvl="1"/>
            <a:r>
              <a:rPr lang="bg-BG" dirty="0"/>
              <a:t>Отстраняване на проблеми</a:t>
            </a:r>
            <a:endParaRPr lang="en-US" dirty="0"/>
          </a:p>
          <a:p>
            <a:pPr lvl="1"/>
            <a:r>
              <a:rPr lang="bg-BG" dirty="0"/>
              <a:t>По-добра комуникация с технически и нетехнически </a:t>
            </a:r>
            <a:br>
              <a:rPr lang="bg-BG" dirty="0"/>
            </a:br>
            <a:r>
              <a:rPr lang="bg-BG" dirty="0"/>
              <a:t>лица за всяка система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OSI </a:t>
            </a:r>
            <a:r>
              <a:rPr lang="bg-BG" dirty="0"/>
              <a:t>Моделът</a:t>
            </a:r>
            <a:r>
              <a:rPr lang="en-US" dirty="0"/>
              <a:t>?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56BF3A7-6B3E-473F-BA99-D27E83EB7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1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" y="1676400"/>
            <a:ext cx="6123486" cy="49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bg-BG" dirty="0"/>
              <a:t>OSI Моделът се състои от 7 слоя: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</a:t>
            </a:r>
            <a:r>
              <a:rPr lang="bg-BG" dirty="0"/>
              <a:t>Слоеве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3088" y="1149067"/>
            <a:ext cx="5052738" cy="5446795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bg-BG" sz="2799" b="1" dirty="0">
                <a:solidFill>
                  <a:schemeClr val="bg1"/>
                </a:solidFill>
              </a:rPr>
              <a:t>Примерни протоколи</a:t>
            </a:r>
            <a:endParaRPr lang="en-US" sz="2799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799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799"/>
              </a:spcBef>
              <a:buNone/>
            </a:pPr>
            <a:r>
              <a:rPr lang="en-US" sz="2799" dirty="0"/>
              <a:t>ATM, Ethernet,</a:t>
            </a:r>
            <a:r>
              <a:rPr lang="bg-BG" sz="2799" dirty="0"/>
              <a:t> </a:t>
            </a:r>
            <a:r>
              <a:rPr lang="en-US" sz="2799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799"/>
              </a:spcBef>
              <a:buNone/>
            </a:pPr>
            <a:r>
              <a:rPr lang="en-US" sz="2799" dirty="0"/>
              <a:t>USB, Bluetooth, 802.11a/b/g/n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D2E51D0-5E94-4879-93A7-03C6925CA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15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Разрешава на различни приложения да използват мрежата и да я представят на крайния потребител</a:t>
            </a:r>
            <a:endParaRPr lang="en-US" dirty="0"/>
          </a:p>
          <a:p>
            <a:r>
              <a:rPr lang="bg-BG" dirty="0"/>
              <a:t>Примерни протоколи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Domain Name System (DNS)</a:t>
            </a:r>
          </a:p>
          <a:p>
            <a:pPr lvl="1"/>
            <a:r>
              <a:rPr lang="en-US" dirty="0"/>
              <a:t>File Transfer Protocol (FTP)</a:t>
            </a:r>
          </a:p>
          <a:p>
            <a:pPr lvl="1"/>
            <a:r>
              <a:rPr lang="en-US" dirty="0" err="1"/>
              <a:t>HyperText</a:t>
            </a:r>
            <a:r>
              <a:rPr lang="en-US" dirty="0"/>
              <a:t> Transfer Protocol (HTTP)</a:t>
            </a:r>
          </a:p>
          <a:p>
            <a:pPr lvl="1"/>
            <a:r>
              <a:rPr lang="en-US" dirty="0"/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58" y="2433427"/>
            <a:ext cx="5418143" cy="18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0C5C9DD-646B-4614-83BA-84312C097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9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слой е част от операционна система (ОС)</a:t>
            </a:r>
            <a:endParaRPr lang="en-US" dirty="0"/>
          </a:p>
          <a:p>
            <a:r>
              <a:rPr lang="bg-BG" dirty="0"/>
              <a:t>Преобразува входящите и изходящите данни от един формат на презентация в друг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bg-BG" dirty="0"/>
              <a:t>Пример</a:t>
            </a:r>
            <a:r>
              <a:rPr lang="en-US" dirty="0"/>
              <a:t>:</a:t>
            </a:r>
          </a:p>
          <a:p>
            <a:pPr lvl="2"/>
            <a:r>
              <a:rPr lang="bg-BG" dirty="0"/>
              <a:t>От текст до криптиран (или компресиран) текст</a:t>
            </a:r>
            <a:endParaRPr lang="en-US" dirty="0"/>
          </a:p>
          <a:p>
            <a:pPr lvl="2"/>
            <a:r>
              <a:rPr lang="bg-BG" dirty="0"/>
              <a:t>Обратно към текст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3048000"/>
            <a:ext cx="6190501" cy="20000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DBBB8C6-63C1-4590-AA21-8E332F610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5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слой задава координати и прекратява комуникации</a:t>
            </a:r>
            <a:endParaRPr lang="en-US" dirty="0"/>
          </a:p>
          <a:p>
            <a:r>
              <a:rPr lang="bg-BG" dirty="0"/>
              <a:t>Услугите му включват удостоверяване и повторно свързване след прекъсване</a:t>
            </a:r>
            <a:endParaRPr lang="en-US" dirty="0"/>
          </a:p>
          <a:p>
            <a:r>
              <a:rPr lang="bg-BG" dirty="0"/>
              <a:t>Например </a:t>
            </a:r>
            <a:br>
              <a:rPr lang="bg-BG" dirty="0"/>
            </a:br>
            <a:r>
              <a:rPr lang="en-US" dirty="0"/>
              <a:t>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2612742"/>
            <a:ext cx="7201541" cy="3918140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CEFB3F3-0F4C-4607-B02B-71C29D807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Отговорен за комуникация от край до край по мрежата</a:t>
            </a:r>
            <a:endParaRPr lang="en-GB" dirty="0"/>
          </a:p>
          <a:p>
            <a:r>
              <a:rPr lang="bg-BG" dirty="0"/>
              <a:t>Осигурява логическа комуникация между процесите на </a:t>
            </a:r>
            <a:br>
              <a:rPr lang="bg-BG" dirty="0"/>
            </a:br>
            <a:r>
              <a:rPr lang="bg-BG" dirty="0"/>
              <a:t>приложение</a:t>
            </a:r>
            <a:endParaRPr lang="en-GB" dirty="0"/>
          </a:p>
          <a:p>
            <a:r>
              <a:rPr lang="bg-BG" dirty="0"/>
              <a:t>Отговаря за управлението на корекцията на грешки, като </a:t>
            </a:r>
            <a:br>
              <a:rPr lang="bg-BG" dirty="0"/>
            </a:br>
            <a:r>
              <a:rPr lang="bg-BG" dirty="0"/>
              <a:t>осигурява качество и надеждност на крайния потребител</a:t>
            </a:r>
            <a:endParaRPr lang="en-GB" dirty="0"/>
          </a:p>
          <a:p>
            <a:r>
              <a:rPr lang="bg-BG" dirty="0"/>
              <a:t>Примерни протоколи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Transmission Control Protocol (TCP)</a:t>
            </a:r>
          </a:p>
          <a:p>
            <a:pPr lvl="1"/>
            <a:r>
              <a:rPr lang="en-GB" dirty="0"/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87025BD-1C1E-414C-A89D-843789335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6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Provides the functional and procedural means of transferring           packets from one node to another</a:t>
            </a:r>
          </a:p>
          <a:p>
            <a:r>
              <a:rPr lang="en-GB" dirty="0"/>
              <a:t>Responds to service requests from the transport layer and issues    service requests to the data link layer</a:t>
            </a:r>
          </a:p>
          <a:p>
            <a:r>
              <a:rPr lang="en-GB" dirty="0"/>
              <a:t>Protocol examples:</a:t>
            </a:r>
          </a:p>
          <a:p>
            <a:pPr lvl="1"/>
            <a:r>
              <a:rPr lang="en-GB" dirty="0"/>
              <a:t>Internet Protocol (IP)</a:t>
            </a:r>
          </a:p>
          <a:p>
            <a:pPr lvl="1"/>
            <a:r>
              <a:rPr lang="en-GB" dirty="0"/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90" y="4086820"/>
            <a:ext cx="6442394" cy="1948825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E2D9720-13C7-4656-9496-B7AF426DF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bg-BG" dirty="0"/>
              <a:t>Осигурява прехвърляне на данни от </a:t>
            </a:r>
            <a:r>
              <a:rPr lang="en-US" dirty="0"/>
              <a:t>node-to-node</a:t>
            </a:r>
            <a:endParaRPr lang="en-GB" dirty="0"/>
          </a:p>
          <a:p>
            <a:r>
              <a:rPr lang="bg-BG" dirty="0"/>
              <a:t>Той открива и евентуално коригира грешки, които могат да възникнат във </a:t>
            </a:r>
            <a:br>
              <a:rPr lang="en-US" dirty="0"/>
            </a:br>
            <a:r>
              <a:rPr lang="bg-BG" dirty="0"/>
              <a:t>физическия слой</a:t>
            </a:r>
            <a:endParaRPr lang="en-US" dirty="0"/>
          </a:p>
          <a:p>
            <a:r>
              <a:rPr lang="bg-BG" dirty="0"/>
              <a:t>Разделя се на два подслоя</a:t>
            </a:r>
            <a:r>
              <a:rPr lang="en-US" dirty="0"/>
              <a:t>:</a:t>
            </a:r>
            <a:endParaRPr lang="en-GB" dirty="0"/>
          </a:p>
          <a:p>
            <a:pPr lvl="1"/>
            <a:r>
              <a:rPr lang="en-GB" dirty="0"/>
              <a:t>MAC </a:t>
            </a:r>
            <a:r>
              <a:rPr lang="bg-BG" dirty="0"/>
              <a:t>слой</a:t>
            </a:r>
            <a:r>
              <a:rPr lang="en-GB" dirty="0"/>
              <a:t> - </a:t>
            </a:r>
            <a:r>
              <a:rPr lang="bg-BG" dirty="0"/>
              <a:t>на това как устройствата в мрежа получават достъп до носител и </a:t>
            </a:r>
            <a:br>
              <a:rPr lang="bg-BG" dirty="0"/>
            </a:br>
            <a:r>
              <a:rPr lang="bg-BG" dirty="0"/>
              <a:t>разрешение за предаване на данни</a:t>
            </a:r>
            <a:endParaRPr lang="en-GB" dirty="0"/>
          </a:p>
          <a:p>
            <a:pPr lvl="1"/>
            <a:r>
              <a:rPr lang="en-GB" dirty="0"/>
              <a:t>LLC </a:t>
            </a:r>
            <a:r>
              <a:rPr lang="bg-BG" dirty="0"/>
              <a:t>слой</a:t>
            </a:r>
            <a:r>
              <a:rPr lang="en-GB" dirty="0"/>
              <a:t> – </a:t>
            </a:r>
            <a:r>
              <a:rPr lang="bg-BG" dirty="0"/>
              <a:t>идентифициране и капсулиране на протоколи на мрежовия слой, контролира проверката на грешките и синхронизирането на фреймовете</a:t>
            </a:r>
            <a:endParaRPr lang="en-GB" dirty="0"/>
          </a:p>
          <a:p>
            <a:r>
              <a:rPr lang="bg-BG" dirty="0"/>
              <a:t>Примерни протоколи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Asynchronous Transfer Mode (ATM) </a:t>
            </a:r>
          </a:p>
          <a:p>
            <a:pPr lvl="1"/>
            <a:r>
              <a:rPr lang="en-GB" dirty="0"/>
              <a:t>Ethernet</a:t>
            </a:r>
          </a:p>
          <a:p>
            <a:pPr lvl="1"/>
            <a:r>
              <a:rPr lang="en-GB" dirty="0"/>
              <a:t>MAC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Link Layer – 2</a:t>
            </a:r>
            <a:endParaRPr lang="en-GB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8ABBBEBC-CDC0-4EEE-8FF8-DFB895B0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Започва с развитието на електронните компютри през 50-те години</a:t>
            </a:r>
            <a:endParaRPr lang="en-US" dirty="0"/>
          </a:p>
          <a:p>
            <a:r>
              <a:rPr lang="bg-BG" dirty="0"/>
              <a:t>Мрежите за обмен на пакети е разработена в края на </a:t>
            </a:r>
            <a:br>
              <a:rPr lang="bg-BG" dirty="0"/>
            </a:br>
            <a:r>
              <a:rPr lang="bg-BG" dirty="0"/>
              <a:t>60-те години</a:t>
            </a:r>
            <a:endParaRPr lang="en-US" dirty="0"/>
          </a:p>
          <a:p>
            <a:r>
              <a:rPr lang="bg-BG" dirty="0"/>
              <a:t>Интернет протоколът е разработен през 70-те години</a:t>
            </a:r>
            <a:endParaRPr lang="en-US" dirty="0"/>
          </a:p>
          <a:p>
            <a:r>
              <a:rPr lang="bg-BG" dirty="0"/>
              <a:t>През 80-те години в CERN Тим Бърнърс-Ли създава </a:t>
            </a:r>
            <a:br>
              <a:rPr lang="bg-BG" dirty="0"/>
            </a:br>
            <a:r>
              <a:rPr lang="bg-BG" dirty="0"/>
              <a:t>World Wide Web - първият уебсайт, свързващ документите с хипертекст в информационна система, достъпна от всеки възел в мрежата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История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58948687-45A5-4B74-A5C5-7EAD2B649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Нещата, които всъщност можете да докоснете физически</a:t>
            </a:r>
            <a:endParaRPr lang="en-GB" dirty="0"/>
          </a:p>
          <a:p>
            <a:r>
              <a:rPr lang="bg-BG" dirty="0"/>
              <a:t>Преобразува двоичните от горните слоеве в сигнали, предава </a:t>
            </a:r>
            <a:br>
              <a:rPr lang="bg-BG" dirty="0"/>
            </a:br>
            <a:r>
              <a:rPr lang="bg-BG" dirty="0"/>
              <a:t>ги през локални носители (електрически, светлинни или </a:t>
            </a:r>
            <a:br>
              <a:rPr lang="bg-BG" dirty="0"/>
            </a:br>
            <a:r>
              <a:rPr lang="bg-BG" dirty="0"/>
              <a:t>радиосигнали)</a:t>
            </a:r>
            <a:endParaRPr lang="en-GB" dirty="0"/>
          </a:p>
          <a:p>
            <a:r>
              <a:rPr lang="bg-BG" dirty="0"/>
              <a:t>Примери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Ethernet</a:t>
            </a:r>
          </a:p>
          <a:p>
            <a:pPr lvl="1"/>
            <a:r>
              <a:rPr lang="en-GB" dirty="0"/>
              <a:t>USB</a:t>
            </a:r>
          </a:p>
          <a:p>
            <a:pPr lvl="1"/>
            <a:r>
              <a:rPr lang="en-GB" dirty="0"/>
              <a:t>Bluetooth</a:t>
            </a:r>
          </a:p>
          <a:p>
            <a:pPr lvl="1"/>
            <a:r>
              <a:rPr lang="en-GB" dirty="0"/>
              <a:t>802.11a/b/g/n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21" y="3684891"/>
            <a:ext cx="7780770" cy="1441732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88B4850-FCA8-487E-8C7E-B7790C5B6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69C5-AA97-4BF9-A0F8-AC866181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/>
              <a:t>Мрежов хардуер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BA84F-EDE0-4AF8-AADF-FA944B27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bg-BG" dirty="0"/>
              <a:t>Основни хардуерни компоненти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36" y="1447800"/>
            <a:ext cx="2777950" cy="3174800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1FCE433-0130-40AE-8232-AC02A447BDD2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Основни хардуерни компоненти:</a:t>
            </a:r>
          </a:p>
          <a:p>
            <a:pPr lvl="1"/>
            <a:r>
              <a:rPr lang="bg-BG" dirty="0"/>
              <a:t>Кабели</a:t>
            </a:r>
            <a:endParaRPr lang="en-US" dirty="0"/>
          </a:p>
          <a:p>
            <a:pPr lvl="1"/>
            <a:r>
              <a:rPr lang="bg-BG" dirty="0"/>
              <a:t>Рутери</a:t>
            </a:r>
            <a:endParaRPr lang="en-US" dirty="0"/>
          </a:p>
          <a:p>
            <a:pPr lvl="1"/>
            <a:r>
              <a:rPr lang="bg-BG" dirty="0"/>
              <a:t>Повторители</a:t>
            </a:r>
            <a:r>
              <a:rPr lang="en-US" dirty="0"/>
              <a:t>, </a:t>
            </a:r>
            <a:r>
              <a:rPr lang="bg-BG" dirty="0"/>
              <a:t>Хъбове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Суичове</a:t>
            </a:r>
            <a:endParaRPr lang="en-US" dirty="0"/>
          </a:p>
          <a:p>
            <a:pPr lvl="1"/>
            <a:r>
              <a:rPr lang="bg-BG" dirty="0"/>
              <a:t>Мостове</a:t>
            </a:r>
            <a:endParaRPr lang="en-US" dirty="0"/>
          </a:p>
          <a:p>
            <a:pPr lvl="1"/>
            <a:r>
              <a:rPr lang="bg-BG" dirty="0"/>
              <a:t>Гейтуей</a:t>
            </a:r>
            <a:endParaRPr lang="en-US" dirty="0"/>
          </a:p>
          <a:p>
            <a:pPr lvl="1"/>
            <a:r>
              <a:rPr lang="bg-BG" dirty="0"/>
              <a:t>Мрежови интерфейсни карти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 Хардуер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1C25F3F-4253-4C38-9C62-1289E7570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4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Мрежови кабели </a:t>
            </a:r>
            <a:r>
              <a:rPr lang="en-US" dirty="0"/>
              <a:t>–</a:t>
            </a:r>
            <a:r>
              <a:rPr lang="bg-BG" dirty="0"/>
              <a:t>носител за прехвърляне на данни от едно устройство на друго</a:t>
            </a:r>
            <a:endParaRPr lang="en-US" dirty="0"/>
          </a:p>
          <a:p>
            <a:endParaRPr lang="bg-BG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Рутери </a:t>
            </a:r>
            <a:r>
              <a:rPr lang="en-US" dirty="0"/>
              <a:t>– </a:t>
            </a:r>
            <a:r>
              <a:rPr lang="bg-BG" dirty="0"/>
              <a:t>свързващо устройство, което прехвърля пакети </a:t>
            </a:r>
            <a:br>
              <a:rPr lang="bg-BG" dirty="0"/>
            </a:br>
            <a:r>
              <a:rPr lang="bg-BG" dirty="0"/>
              <a:t>данни между различни компютърни </a:t>
            </a:r>
            <a:br>
              <a:rPr lang="bg-BG" dirty="0"/>
            </a:br>
            <a:r>
              <a:rPr lang="bg-BG" dirty="0"/>
              <a:t>мрежи (работи на ниво 3 на OSI)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Кабели и Рутери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86" y="2653893"/>
            <a:ext cx="2230309" cy="1613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87" y="4733773"/>
            <a:ext cx="1779240" cy="1662645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174" y="2044452"/>
            <a:ext cx="3521607" cy="2141195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DD21D57-C664-4755-AEDD-B5EF76E3E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20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Повторители, Хъбове и Суичове</a:t>
            </a:r>
            <a:r>
              <a:rPr lang="en-US" dirty="0"/>
              <a:t> </a:t>
            </a:r>
            <a:r>
              <a:rPr lang="bg-BG" dirty="0"/>
              <a:t>свързват мрежовите </a:t>
            </a:r>
            <a:br>
              <a:rPr lang="en-US" dirty="0"/>
            </a:br>
            <a:r>
              <a:rPr lang="bg-BG" dirty="0"/>
              <a:t>устройства заедно, така че да могат да функционират като </a:t>
            </a:r>
            <a:br>
              <a:rPr lang="en-US" dirty="0"/>
            </a:br>
            <a:r>
              <a:rPr lang="bg-BG" dirty="0"/>
              <a:t>един сегмент</a:t>
            </a:r>
            <a:endParaRPr lang="en-US" dirty="0"/>
          </a:p>
          <a:p>
            <a:pPr lvl="1"/>
            <a:r>
              <a:rPr lang="bg-BG" dirty="0"/>
              <a:t>Повторител</a:t>
            </a:r>
            <a:r>
              <a:rPr lang="en-US" dirty="0"/>
              <a:t> – </a:t>
            </a:r>
            <a:r>
              <a:rPr lang="bg-BG" dirty="0"/>
              <a:t>получава сигнал и го регенерира преди повторно предаване, така че да може да измине по-дълги разстояния</a:t>
            </a:r>
            <a:endParaRPr lang="en-US" dirty="0"/>
          </a:p>
          <a:p>
            <a:pPr lvl="1"/>
            <a:r>
              <a:rPr lang="bg-BG" dirty="0"/>
              <a:t>Хъб</a:t>
            </a:r>
            <a:r>
              <a:rPr lang="en-US" dirty="0"/>
              <a:t> – </a:t>
            </a:r>
            <a:r>
              <a:rPr lang="bg-BG" dirty="0"/>
              <a:t>мултипорт повторител (работи на ниво 1 на OSI модела)</a:t>
            </a:r>
            <a:endParaRPr lang="en-US" dirty="0"/>
          </a:p>
          <a:p>
            <a:pPr lvl="1"/>
            <a:r>
              <a:rPr lang="bg-BG" dirty="0"/>
              <a:t>Суич</a:t>
            </a:r>
            <a:r>
              <a:rPr lang="en-US" dirty="0"/>
              <a:t> – </a:t>
            </a:r>
            <a:r>
              <a:rPr lang="bg-BG" dirty="0"/>
              <a:t>получава данни от порт, използва размяна на пакети, </a:t>
            </a:r>
            <a:br>
              <a:rPr lang="bg-BG" dirty="0"/>
            </a:br>
            <a:r>
              <a:rPr lang="bg-BG" dirty="0"/>
              <a:t>за да разреши устройството на местоназначение и препраща </a:t>
            </a:r>
            <a:br>
              <a:rPr lang="bg-BG" dirty="0"/>
            </a:br>
            <a:r>
              <a:rPr lang="bg-BG" dirty="0"/>
              <a:t>данните към конкретната дестинация </a:t>
            </a:r>
            <a:br>
              <a:rPr lang="bg-BG" dirty="0"/>
            </a:br>
            <a:r>
              <a:rPr lang="bg-BG" dirty="0"/>
              <a:t>(работи на ниво 2 от модела OSI)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Повторители, Хъбове и Суичове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0501E5B-16C5-4CA1-8B8F-45E543215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Мост</a:t>
            </a:r>
            <a:endParaRPr lang="en-US" dirty="0"/>
          </a:p>
          <a:p>
            <a:pPr lvl="1"/>
            <a:r>
              <a:rPr lang="bg-BG" dirty="0"/>
              <a:t>Свързва два отделни, но подобни Ethernet мрежови сегменти</a:t>
            </a:r>
            <a:r>
              <a:rPr lang="en-US" dirty="0"/>
              <a:t> </a:t>
            </a:r>
          </a:p>
          <a:p>
            <a:pPr lvl="1"/>
            <a:r>
              <a:rPr lang="bg-BG" dirty="0"/>
              <a:t>Препраща пакети от изходната мрежа към определената мрежа (работи на ниво 2 на OSI)</a:t>
            </a:r>
            <a:endParaRPr lang="en-US" dirty="0"/>
          </a:p>
          <a:p>
            <a:r>
              <a:rPr lang="bg-BG" dirty="0"/>
              <a:t>Гейтуей</a:t>
            </a:r>
            <a:endParaRPr lang="en-US" dirty="0"/>
          </a:p>
          <a:p>
            <a:pPr lvl="1"/>
            <a:r>
              <a:rPr lang="bg-BG" dirty="0"/>
              <a:t>Свързва мрежи, които работят върху различни протоколи</a:t>
            </a:r>
            <a:endParaRPr lang="en-US" dirty="0"/>
          </a:p>
          <a:p>
            <a:pPr lvl="1"/>
            <a:r>
              <a:rPr lang="bg-BG" dirty="0"/>
              <a:t>Входната и изходната точка на мрежата (контролира достъпа до други мрежи)</a:t>
            </a:r>
            <a:endParaRPr lang="en-US" dirty="0"/>
          </a:p>
          <a:p>
            <a:pPr lvl="1"/>
            <a:r>
              <a:rPr lang="bg-BG" dirty="0"/>
              <a:t>Ниво 4, 5, 6 или 7 на OSI модела (същото като защитните стени)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Мост и гейтуей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2653559-A2F7-4476-B697-A86533973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1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Компютърен компонент, който го свързва с мрежата</a:t>
            </a:r>
            <a:endParaRPr lang="en-US" dirty="0"/>
          </a:p>
          <a:p>
            <a:r>
              <a:rPr lang="bg-BG" dirty="0"/>
              <a:t>Има два тип карти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Вътрешни</a:t>
            </a:r>
            <a:endParaRPr lang="en-US" dirty="0"/>
          </a:p>
          <a:p>
            <a:pPr lvl="1"/>
            <a:r>
              <a:rPr lang="bg-BG" dirty="0"/>
              <a:t>Външни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Карта на мрежов интерфейс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64" y="2057400"/>
            <a:ext cx="8061548" cy="453462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30EEBB32-E65C-4E91-8015-A01B42F0F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1BB-28A5-4B24-88A6-72D981FC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bg-BG" dirty="0"/>
              <a:t>Бъдещето на Интернет</a:t>
            </a:r>
          </a:p>
        </p:txBody>
      </p:sp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63" y="1676400"/>
            <a:ext cx="5110896" cy="30677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30E2551D-38FA-434B-9E5A-E031C01F7B08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95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bg-BG" dirty="0"/>
              <a:t>След 2 години ще има 7,6 милиарда души, които използват </a:t>
            </a:r>
            <a:br>
              <a:rPr lang="bg-BG" dirty="0"/>
            </a:br>
            <a:r>
              <a:rPr lang="bg-BG" dirty="0"/>
              <a:t>интернет</a:t>
            </a:r>
            <a:endParaRPr lang="en-GB" dirty="0"/>
          </a:p>
          <a:p>
            <a:pPr lvl="1"/>
            <a:r>
              <a:rPr lang="bg-BG" dirty="0"/>
              <a:t>До 2020 г. ще има 50 милиарда устройства, свързани с интернет</a:t>
            </a:r>
            <a:endParaRPr lang="en-GB" dirty="0"/>
          </a:p>
          <a:p>
            <a:pPr lvl="2"/>
            <a:r>
              <a:rPr lang="bg-BG" dirty="0"/>
              <a:t>Типичен модерен дом се състои от: компютър, лаптоп, таблет, </a:t>
            </a:r>
            <a:br>
              <a:rPr lang="bg-BG" dirty="0"/>
            </a:br>
            <a:r>
              <a:rPr lang="bg-BG" dirty="0"/>
              <a:t>телефони, телевизор, охранителна камера, климатик, </a:t>
            </a:r>
            <a:br>
              <a:rPr lang="bg-BG" dirty="0"/>
            </a:br>
            <a:r>
              <a:rPr lang="bg-BG" dirty="0"/>
              <a:t>интелигентен часовник, принтер, музикален плейър, светлина и др. </a:t>
            </a:r>
          </a:p>
          <a:p>
            <a:pPr lvl="1"/>
            <a:r>
              <a:rPr lang="en-GB" dirty="0"/>
              <a:t>"Internet of Things" </a:t>
            </a:r>
            <a:r>
              <a:rPr lang="bg-BG" dirty="0"/>
              <a:t>ще се разшири</a:t>
            </a:r>
            <a:endParaRPr lang="en-GB" dirty="0"/>
          </a:p>
          <a:p>
            <a:pPr lvl="2"/>
            <a:r>
              <a:rPr lang="bg-BG" dirty="0"/>
              <a:t>Здравеопазване, селско стопанство, носене, производство</a:t>
            </a:r>
            <a:endParaRPr lang="en-GB" dirty="0"/>
          </a:p>
          <a:p>
            <a:pPr lvl="2"/>
            <a:r>
              <a:rPr lang="bg-BG" dirty="0"/>
              <a:t>Умни домове, автомобили и градове (замърсяване, паркиране, енергия)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Бъдещето на Интернет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43B4DC3-5934-48FD-8A3C-EB8ABDFAC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71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Запознаване с TCP</a:t>
            </a:r>
            <a:r>
              <a:rPr lang="en-US" sz="4400" dirty="0"/>
              <a:t>/</a:t>
            </a:r>
            <a:r>
              <a:rPr lang="ru-RU" sz="4400" dirty="0"/>
              <a:t>IP и сокети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5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 така, какво е интернет?</a:t>
            </a:r>
            <a:endParaRPr lang="en-US" dirty="0"/>
          </a:p>
          <a:p>
            <a:pPr lvl="1"/>
            <a:r>
              <a:rPr lang="bg-BG" dirty="0"/>
              <a:t>Кабел, който е заровен в земята или дори в океана</a:t>
            </a:r>
            <a:endParaRPr lang="en-US" dirty="0"/>
          </a:p>
          <a:p>
            <a:pPr lvl="1"/>
            <a:r>
              <a:rPr lang="en-US" dirty="0"/>
              <a:t>That wire can be fiber optics, copper or occasionally</a:t>
            </a:r>
            <a:br>
              <a:rPr lang="en-US" dirty="0"/>
            </a:br>
            <a:r>
              <a:rPr lang="en-US" dirty="0"/>
              <a:t>beamed to satellites or through cell phone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Въведение в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961" y="4022348"/>
            <a:ext cx="3047206" cy="2032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4038600"/>
            <a:ext cx="3143701" cy="2016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E19E8A91-59B3-4A83-BDE6-8B3F82847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Content"/>
          <p:cNvSpPr>
            <a:spLocks noGrp="1"/>
          </p:cNvSpPr>
          <p:nvPr>
            <p:ph idx="1"/>
          </p:nvPr>
        </p:nvSpPr>
        <p:spPr>
          <a:xfrm>
            <a:off x="146037" y="1066799"/>
            <a:ext cx="11891975" cy="5654677"/>
          </a:xfrm>
        </p:spPr>
        <p:txBody>
          <a:bodyPr>
            <a:normAutofit/>
          </a:bodyPr>
          <a:lstStyle/>
          <a:p>
            <a:r>
              <a:rPr lang="bg-BG" sz="2900" dirty="0"/>
              <a:t>Настоящият курс </a:t>
            </a:r>
            <a:r>
              <a:rPr lang="en-US" sz="2900" dirty="0"/>
              <a:t>(</a:t>
            </a:r>
            <a:r>
              <a:rPr lang="bg-BG" sz="2900" dirty="0"/>
              <a:t>презентации</a:t>
            </a:r>
            <a:r>
              <a:rPr lang="en-US" sz="2900" dirty="0"/>
              <a:t>, </a:t>
            </a:r>
            <a:r>
              <a:rPr lang="bg-BG" sz="2900" dirty="0"/>
              <a:t>примери</a:t>
            </a:r>
            <a:r>
              <a:rPr lang="en-US" sz="2900" dirty="0"/>
              <a:t>, </a:t>
            </a:r>
            <a:r>
              <a:rPr lang="bg-BG" sz="2900" dirty="0"/>
              <a:t>задачи, упражнения и др.</a:t>
            </a:r>
            <a:r>
              <a:rPr lang="en-US" sz="2900" dirty="0"/>
              <a:t>)</a:t>
            </a:r>
            <a:r>
              <a:rPr lang="bg-BG" sz="2900" dirty="0"/>
              <a:t> е разработен за нуждите на Национална програма "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Обучение за ИТ кариера</a:t>
            </a:r>
            <a:r>
              <a:rPr lang="bg-BG" sz="2900" dirty="0"/>
              <a:t>" на МОН за подготовка по професия "Приложен програмист"</a:t>
            </a:r>
          </a:p>
          <a:p>
            <a:endParaRPr lang="bg-BG" sz="2900" dirty="0"/>
          </a:p>
          <a:p>
            <a:endParaRPr lang="bg-BG" sz="2900" dirty="0"/>
          </a:p>
          <a:p>
            <a:r>
              <a:rPr lang="bg-BG" sz="2900" dirty="0"/>
              <a:t>Курсът е базиран на учебно съдържание и методика, предоставени от </a:t>
            </a:r>
            <a:r>
              <a:rPr lang="bg-BG" sz="2900" b="1" dirty="0">
                <a:solidFill>
                  <a:schemeClr val="tx2">
                    <a:lumMod val="75000"/>
                  </a:schemeClr>
                </a:solidFill>
              </a:rPr>
              <a:t>фондация "Софтуерен университет" </a:t>
            </a:r>
            <a:r>
              <a:rPr lang="bg-BG" sz="2900" dirty="0"/>
              <a:t>и се разпространява под свободен</a:t>
            </a:r>
            <a:r>
              <a:rPr lang="bg-BG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900" dirty="0"/>
              <a:t>лиценз</a:t>
            </a:r>
            <a:r>
              <a:rPr lang="en-US" sz="2900" b="1" dirty="0">
                <a:solidFill>
                  <a:schemeClr val="tx2">
                    <a:lumMod val="75000"/>
                  </a:schemeClr>
                </a:solidFill>
              </a:rPr>
              <a:t> CC-BY-NC-SA</a:t>
            </a:r>
            <a:endParaRPr lang="bg-BG" sz="2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Logos">
            <a:extLst>
              <a:ext uri="{FF2B5EF4-FFF2-40B4-BE49-F238E27FC236}">
                <a16:creationId xmlns:a16="http://schemas.microsoft.com/office/drawing/2014/main" id="{40A26E2B-FAAA-4165-9B90-2760644E8132}"/>
              </a:ext>
            </a:extLst>
          </p:cNvPr>
          <p:cNvGrpSpPr/>
          <p:nvPr/>
        </p:nvGrpSpPr>
        <p:grpSpPr>
          <a:xfrm>
            <a:off x="2970212" y="5553269"/>
            <a:ext cx="6016452" cy="873381"/>
            <a:chOff x="2970212" y="5562600"/>
            <a:chExt cx="6016452" cy="873381"/>
          </a:xfrm>
        </p:grpSpPr>
        <p:pic>
          <p:nvPicPr>
            <p:cNvPr id="22" name="Logo CC-BY-NC-SA">
              <a:hlinkClick r:id="rId3"/>
              <a:extLst>
                <a:ext uri="{FF2B5EF4-FFF2-40B4-BE49-F238E27FC236}">
                  <a16:creationId xmlns:a16="http://schemas.microsoft.com/office/drawing/2014/main" id="{F7FF078B-D7E3-4FDC-B697-3E0B738E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12" y="5562600"/>
              <a:ext cx="2435052" cy="873380"/>
            </a:xfrm>
            <a:prstGeom prst="rect">
              <a:avLst/>
            </a:prstGeom>
          </p:spPr>
        </p:pic>
        <p:pic>
          <p:nvPicPr>
            <p:cNvPr id="20" name="Logo SoftUni Foundation" descr="A picture containing plate, drawing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622D04-ADD1-4DB1-A02F-2D61BE27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212" y="5562600"/>
              <a:ext cx="3121158" cy="873381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</p:grpSp>
      <p:grpSp>
        <p:nvGrpSpPr>
          <p:cNvPr id="5" name="Group Logos">
            <a:extLst>
              <a:ext uri="{FF2B5EF4-FFF2-40B4-BE49-F238E27FC236}">
                <a16:creationId xmlns:a16="http://schemas.microsoft.com/office/drawing/2014/main" id="{0602D838-02AF-4A2B-9E34-F6768ABCBB84}"/>
              </a:ext>
            </a:extLst>
          </p:cNvPr>
          <p:cNvGrpSpPr/>
          <p:nvPr/>
        </p:nvGrpSpPr>
        <p:grpSpPr>
          <a:xfrm>
            <a:off x="3112083" y="2715207"/>
            <a:ext cx="5709475" cy="970203"/>
            <a:chOff x="3112083" y="2705876"/>
            <a:chExt cx="5709475" cy="970203"/>
          </a:xfrm>
        </p:grpSpPr>
        <p:pic>
          <p:nvPicPr>
            <p:cNvPr id="10" name="Logo IT Career" descr="A close up of a logo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C6B4761B-EE8B-460E-A5AF-6A003F25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083" y="2705879"/>
              <a:ext cx="2837416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2" name="Logo Ministry of Education">
              <a:hlinkClick r:id="rId9"/>
              <a:extLst>
                <a:ext uri="{FF2B5EF4-FFF2-40B4-BE49-F238E27FC236}">
                  <a16:creationId xmlns:a16="http://schemas.microsoft.com/office/drawing/2014/main" id="{E65F853D-4D5F-404D-B9AA-6840D1102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718" y="2705876"/>
              <a:ext cx="2104840" cy="970200"/>
            </a:xfrm>
            <a:prstGeom prst="roundRect">
              <a:avLst>
                <a:gd name="adj" fmla="val 4326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8815" y="40341"/>
            <a:ext cx="11849197" cy="1110780"/>
          </a:xfrm>
        </p:spPr>
        <p:txBody>
          <a:bodyPr>
            <a:normAutofit/>
          </a:bodyPr>
          <a:lstStyle/>
          <a:p>
            <a:r>
              <a:rPr lang="bg-BG" dirty="0"/>
              <a:t>Министерство на образованието и науката (МОН)</a:t>
            </a:r>
            <a:endParaRPr lang="en-US" dirty="0"/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6D32CE7C-3982-4B83-8050-AA3B1991F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0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Интернет доставчиците</a:t>
            </a:r>
            <a:r>
              <a:rPr lang="en-US" dirty="0"/>
              <a:t> </a:t>
            </a:r>
            <a:r>
              <a:rPr lang="bg-BG" dirty="0"/>
              <a:t>имат достъп до такива кабели</a:t>
            </a:r>
          </a:p>
          <a:p>
            <a:r>
              <a:rPr lang="bg-BG" dirty="0"/>
              <a:t>Косвено се свързваме с тях чрез интернет доставчици</a:t>
            </a:r>
            <a:endParaRPr lang="en-US" dirty="0"/>
          </a:p>
          <a:p>
            <a:r>
              <a:rPr lang="bg-BG" dirty="0"/>
              <a:t>Интернет е мрежа от мрежи</a:t>
            </a:r>
          </a:p>
          <a:p>
            <a:r>
              <a:rPr lang="bg-BG" dirty="0"/>
              <a:t>Свързва милиарди устройства по целия свят, които са свързани към тази жица под една или друга форма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Въведение в Интернет (2)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0613D6-C1EC-483A-977F-265957372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Група от две или повече устройства, които могат да комуникират</a:t>
            </a:r>
            <a:endParaRPr lang="en-US" dirty="0"/>
          </a:p>
          <a:p>
            <a:r>
              <a:rPr lang="bg-BG" dirty="0"/>
              <a:t>Състои се от множество различни компютърни системи, </a:t>
            </a:r>
            <a:br>
              <a:rPr lang="en-US" dirty="0"/>
            </a:br>
            <a:r>
              <a:rPr lang="bg-BG" dirty="0"/>
              <a:t>свързани чрез физически и / или безжични връзки</a:t>
            </a:r>
            <a:endParaRPr lang="en-US" dirty="0"/>
          </a:p>
          <a:p>
            <a:r>
              <a:rPr lang="bg-BG" dirty="0"/>
              <a:t>Мащабът може да варира от един компютър, споделящ </a:t>
            </a:r>
            <a:br>
              <a:rPr lang="en-US" dirty="0"/>
            </a:br>
            <a:r>
              <a:rPr lang="bg-BG" dirty="0"/>
              <a:t>основни периферни устройства, до масивни центрове за данни, разположени по целия свят, до самия Интернет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Мрежа?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586FFF96-2D11-4D1C-B34E-9C068DE28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Интернет е изграден от стотици хиляди мрежи и милиарди компютри и </a:t>
            </a:r>
            <a:br>
              <a:rPr lang="en-US" dirty="0"/>
            </a:br>
            <a:r>
              <a:rPr lang="bg-BG" dirty="0"/>
              <a:t>устройства, свързани физически</a:t>
            </a:r>
            <a:endParaRPr lang="en-US" dirty="0"/>
          </a:p>
          <a:p>
            <a:pPr lvl="1"/>
            <a:r>
              <a:rPr lang="bg-BG" dirty="0"/>
              <a:t>Тези различни системи се свързват помежду си, общуват с всички други и работят заедно поради стандартите за това как се изпращат данни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Мрежи и 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03" y="4172628"/>
            <a:ext cx="1904504" cy="1904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95" y="4174303"/>
            <a:ext cx="3264558" cy="2244002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23712697-94E1-4201-B006-0DEAAD6C1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5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72638-D871-4E99-B1FF-58DF6D75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046800"/>
            <a:ext cx="8938472" cy="820600"/>
          </a:xfrm>
        </p:spPr>
        <p:txBody>
          <a:bodyPr/>
          <a:lstStyle/>
          <a:p>
            <a:r>
              <a:rPr lang="bg-BG" dirty="0"/>
              <a:t>Как Работи Интернет?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4" y="1585827"/>
            <a:ext cx="2981556" cy="3015057"/>
          </a:xfrm>
          <a:prstGeom prst="rect">
            <a:avLst/>
          </a:prstGeom>
        </p:spPr>
      </p:pic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46C51954-64CD-4F82-9A88-A639EDEC84F1}"/>
              </a:ext>
            </a:extLst>
          </p:cNvPr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2423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7142</TotalTime>
  <Words>2494</Words>
  <Application>Microsoft Office PowerPoint</Application>
  <PresentationFormat>Custom</PresentationFormat>
  <Paragraphs>380</Paragraphs>
  <Slides>50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Въведение в Интернет</vt:lpstr>
      <vt:lpstr>История</vt:lpstr>
      <vt:lpstr>Въведение в Интернет</vt:lpstr>
      <vt:lpstr>Въведение в Интернет (2)</vt:lpstr>
      <vt:lpstr>Какво е Мрежа?</vt:lpstr>
      <vt:lpstr>Мрежи и Интернет</vt:lpstr>
      <vt:lpstr>Как Работи Интернет?</vt:lpstr>
      <vt:lpstr>Работен Модел На Уеб Сървър</vt:lpstr>
      <vt:lpstr>Важни Определения</vt:lpstr>
      <vt:lpstr>Сървъри и Клиенти</vt:lpstr>
      <vt:lpstr>Мрежов Протокол</vt:lpstr>
      <vt:lpstr>Пакети по мрежата</vt:lpstr>
      <vt:lpstr>Пакети </vt:lpstr>
      <vt:lpstr>Пакети (2)</vt:lpstr>
      <vt:lpstr>Пътуване на пакетите в мрежата</vt:lpstr>
      <vt:lpstr>Интернет Протоколи</vt:lpstr>
      <vt:lpstr>Интернет протокол</vt:lpstr>
      <vt:lpstr>IP Адрес</vt:lpstr>
      <vt:lpstr>IPv4</vt:lpstr>
      <vt:lpstr>IPv6</vt:lpstr>
      <vt:lpstr>Какво е DNS?</vt:lpstr>
      <vt:lpstr>DNS Example</vt:lpstr>
      <vt:lpstr>TCP протоколът</vt:lpstr>
      <vt:lpstr>Надеждност</vt:lpstr>
      <vt:lpstr>TCP (1)</vt:lpstr>
      <vt:lpstr>TCP (2)</vt:lpstr>
      <vt:lpstr>TCP срещу UDP</vt:lpstr>
      <vt:lpstr>UDP</vt:lpstr>
      <vt:lpstr>OSI Моделът</vt:lpstr>
      <vt:lpstr>Какво е OSI Моделът?</vt:lpstr>
      <vt:lpstr>OSI Слоеве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</vt:lpstr>
      <vt:lpstr>Physical Layer – 1</vt:lpstr>
      <vt:lpstr>Мрежов хардуер</vt:lpstr>
      <vt:lpstr>Мрежов Хардуер</vt:lpstr>
      <vt:lpstr>Кабели и Рутери</vt:lpstr>
      <vt:lpstr>Повторители, Хъбове и Суичове</vt:lpstr>
      <vt:lpstr>Мост и гейтуей</vt:lpstr>
      <vt:lpstr>Карта на мрежов интерфейс</vt:lpstr>
      <vt:lpstr>Бъдещето на Интернет</vt:lpstr>
      <vt:lpstr>Бъдещето на Интернет</vt:lpstr>
      <vt:lpstr>Запознаване с TCP/IP и сокети</vt:lpstr>
      <vt:lpstr>Министерство на образованието и науката (МОН)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Introduction to MVC</dc:title>
  <dc:subject>Java; Bootstrap; Cookies; Sessions</dc:subject>
  <dc:creator>Software University Foundation</dc:creator>
  <cp:keywords>session; cache; pipeline; CSRF; sockets; rest; signalR; roles; authentication; authorization; web; net; core; entity; framework; csharp; server; http; protocol; html; css; cookies; asp; mvc; identity; razor; filters; SoftUni; Software University; programming; software development; software engineering; course</cp:keywords>
  <dc:description>Фондация "Софтуерен университет" - http://softuni.foundation</dc:description>
  <cp:lastModifiedBy>Svetlin Nakov</cp:lastModifiedBy>
  <cp:revision>300</cp:revision>
  <dcterms:created xsi:type="dcterms:W3CDTF">2014-01-02T17:00:34Z</dcterms:created>
  <dcterms:modified xsi:type="dcterms:W3CDTF">2019-12-17T14:23:20Z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